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Source Code Pro"/>
      <p:regular r:id="rId12"/>
      <p:bold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Roger Kleinmann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1AD48854-274B-469C-9B03-7D2D21063AA5}">
  <a:tblStyle styleId="{1AD48854-274B-469C-9B03-7D2D21063AA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SourceCodePro-bold.fntdata"/><Relationship Id="rId12" Type="http://schemas.openxmlformats.org/officeDocument/2006/relationships/font" Target="fonts/SourceCodePr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7-10-19T01:14:56.419">
    <p:pos x="6000" y="0"/>
    <p:text>I put Strategy for Operation before System Selection because that's how we have it in our report. Basically we select the strategy and then pick a robot that can achieve it.</p:text>
  </p:cm>
</p:cmLst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Christina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Kelly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Roger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hape 52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53" name="Shape 53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0"/>
            </a:lvl1pPr>
            <a:lvl2pPr lvl="1">
              <a:spcBef>
                <a:spcPts val="0"/>
              </a:spcBef>
              <a:buSzPct val="100000"/>
              <a:defRPr sz="12000"/>
            </a:lvl2pPr>
            <a:lvl3pPr lvl="2">
              <a:spcBef>
                <a:spcPts val="0"/>
              </a:spcBef>
              <a:buSzPct val="100000"/>
              <a:defRPr sz="12000"/>
            </a:lvl3pPr>
            <a:lvl4pPr lvl="3">
              <a:spcBef>
                <a:spcPts val="0"/>
              </a:spcBef>
              <a:buSzPct val="100000"/>
              <a:defRPr sz="12000"/>
            </a:lvl4pPr>
            <a:lvl5pPr lvl="4">
              <a:spcBef>
                <a:spcPts val="0"/>
              </a:spcBef>
              <a:buSzPct val="100000"/>
              <a:defRPr sz="12000"/>
            </a:lvl5pPr>
            <a:lvl6pPr lvl="5">
              <a:spcBef>
                <a:spcPts val="0"/>
              </a:spcBef>
              <a:buSzPct val="100000"/>
              <a:defRPr sz="12000"/>
            </a:lvl6pPr>
            <a:lvl7pPr lvl="6">
              <a:spcBef>
                <a:spcPts val="0"/>
              </a:spcBef>
              <a:buSzPct val="100000"/>
              <a:defRPr sz="12000"/>
            </a:lvl7pPr>
            <a:lvl8pPr lvl="7">
              <a:spcBef>
                <a:spcPts val="0"/>
              </a:spcBef>
              <a:buSzPct val="100000"/>
              <a:defRPr sz="12000"/>
            </a:lvl8pPr>
            <a:lvl9pPr lvl="8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" name="Shape 17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hape 2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26" name="Shape 2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hape 34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35" name="Shape 35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3" name="Shape 43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44" name="Shape 44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comments" Target="../comments/comment1.xml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L3 Technologies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Multi-Robot SLAM</a:t>
            </a:r>
          </a:p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1458300" y="3398250"/>
            <a:ext cx="6227400" cy="1260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Roger Kleinmann, Christina Maher,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Kelly Munyan, Max Panoff</a:t>
            </a:r>
          </a:p>
        </p:txBody>
      </p:sp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5175" y="3312389"/>
            <a:ext cx="1458300" cy="1580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Shape 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6050" y="3373475"/>
            <a:ext cx="1458300" cy="14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Background/Scope</a:t>
            </a:r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Autonomous Multi-Robot System capable of: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Simultaneous Localization and Mapping (SLAM)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Using 2D LiDAR and 3D depth camera to create a map of area (i.e. commercial/naval vessels)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Useful for inspecting: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foreign ships coming into port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abandoned ships found at sea </a:t>
            </a: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Previous systems have faults such as: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Depending on local sensor data or wifi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Needing user input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Only creating 2D maps or low quality images 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2075" y="2947800"/>
            <a:ext cx="2689049" cy="1792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Assumptions &amp; Constraints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/>
              <a:t>Assumptions:</a:t>
            </a: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Any ship</a:t>
            </a: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Initial design to be used on level ground</a:t>
            </a:r>
          </a:p>
          <a:p>
            <a:pPr indent="-317500" lvl="1" marL="914400" rtl="0">
              <a:lnSpc>
                <a:spcPct val="100000"/>
              </a:lnSpc>
              <a:spcBef>
                <a:spcPts val="0"/>
              </a:spcBef>
              <a:buSzPct val="100000"/>
            </a:pPr>
            <a:r>
              <a:rPr lang="en" sz="1400"/>
              <a:t>Prototypes not expected to surpass boundary of doorway</a:t>
            </a: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Robots communicate using routers on individual robots in absence of wireless connection</a:t>
            </a: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Mapping achieved by 2D LiDAR and 3D depth cameras</a:t>
            </a:r>
          </a:p>
          <a:p>
            <a:pPr indent="-317500" lvl="0" marL="457200" rtl="0">
              <a:lnSpc>
                <a:spcPct val="100000"/>
              </a:lnSpc>
              <a:spcBef>
                <a:spcPts val="0"/>
              </a:spcBef>
            </a:pPr>
            <a:r>
              <a:rPr lang="en"/>
              <a:t>At least one human operator will monitor the system</a:t>
            </a:r>
          </a:p>
        </p:txBody>
      </p:sp>
      <p:sp>
        <p:nvSpPr>
          <p:cNvPr id="79" name="Shape 79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Constraints:</a:t>
            </a: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"/>
              <a:t>Cost: $5,000+</a:t>
            </a: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"/>
              <a:t>Size: shorter than 40cm in any direction</a:t>
            </a: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"/>
              <a:t>Weight: &lt; 3 kg</a:t>
            </a: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"/>
              <a:t>Processing Power: GPU with CUDA compute 3.0</a:t>
            </a: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"/>
              <a:t>Battery Life: at least 1 hour</a:t>
            </a:r>
          </a:p>
          <a:p>
            <a:pPr indent="-317500" lvl="0" marL="457200" rtl="0">
              <a:spcBef>
                <a:spcPts val="0"/>
              </a:spcBef>
              <a:buSzPct val="100000"/>
            </a:pPr>
            <a:r>
              <a:rPr lang="en"/>
              <a:t>Timeline: ~7 months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Strategy for Operation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Strategic considerations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Level of manual control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System initialization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Level of environmental instrumentation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Modes of localization</a:t>
            </a:r>
          </a:p>
          <a:p>
            <a:pPr indent="-342900" lvl="0" marL="457200" rtl="0">
              <a:spcBef>
                <a:spcPts val="0"/>
              </a:spcBef>
            </a:pPr>
            <a:r>
              <a:rPr lang="en"/>
              <a:t>Local or central decision making</a:t>
            </a:r>
          </a:p>
          <a:p>
            <a:pPr indent="-342900" lvl="0" marL="457200">
              <a:spcBef>
                <a:spcPts val="0"/>
              </a:spcBef>
            </a:pPr>
            <a:r>
              <a:rPr lang="en"/>
              <a:t>Robot hierarchy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4750" y="365875"/>
            <a:ext cx="3691350" cy="207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System Selection</a:t>
            </a:r>
          </a:p>
        </p:txBody>
      </p:sp>
      <p:graphicFrame>
        <p:nvGraphicFramePr>
          <p:cNvPr id="92" name="Shape 92"/>
          <p:cNvGraphicFramePr/>
          <p:nvPr/>
        </p:nvGraphicFramePr>
        <p:xfrm>
          <a:off x="1275250" y="127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{1AD48854-274B-469C-9B03-7D2D21063AA5}</a:tableStyleId>
              </a:tblPr>
              <a:tblGrid>
                <a:gridCol w="939800"/>
                <a:gridCol w="520700"/>
                <a:gridCol w="482600"/>
                <a:gridCol w="838200"/>
                <a:gridCol w="558800"/>
                <a:gridCol w="838200"/>
                <a:gridCol w="546100"/>
                <a:gridCol w="787400"/>
                <a:gridCol w="571500"/>
                <a:gridCol w="774700"/>
              </a:tblGrid>
              <a:tr h="149825">
                <a:tc gridSpan="2" rowSpan="2"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1000"/>
                    </a:p>
                  </a:txBody>
                  <a:tcPr marT="0" marB="0" marR="0" marL="0" anchor="ctr">
                    <a:solidFill>
                      <a:srgbClr val="F3F3F3"/>
                    </a:solidFill>
                  </a:tcPr>
                </a:tc>
                <a:tc rowSpan="2" hMerge="1"/>
                <a:tc gridSpan="8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Concepts</a:t>
                      </a:r>
                    </a:p>
                  </a:txBody>
                  <a:tcPr marT="0" marB="0" marR="0" marL="0" anchor="ctr">
                    <a:solidFill>
                      <a:srgbClr val="F3F3F3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  <a:tr h="149825">
                <a:tc gridSpan="2" vMerge="1"/>
                <a:tc hMerge="1" v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Waffle (TurtleBot 3)</a:t>
                      </a:r>
                    </a:p>
                  </a:txBody>
                  <a:tcPr marT="0" marB="0" marR="0" marL="0" anchor="ctr">
                    <a:solidFill>
                      <a:srgbClr val="F3F3F3"/>
                    </a:solidFill>
                  </a:tcPr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Burger (TurtleBot 3)</a:t>
                      </a:r>
                    </a:p>
                  </a:txBody>
                  <a:tcPr marT="0" marB="0" marR="0" marL="0" anchor="ctr">
                    <a:solidFill>
                      <a:srgbClr val="F3F3F3"/>
                    </a:solidFill>
                  </a:tcPr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TurtleBot 2e</a:t>
                      </a:r>
                    </a:p>
                  </a:txBody>
                  <a:tcPr marT="0" marB="0" marR="0" marL="0" anchor="ctr">
                    <a:solidFill>
                      <a:srgbClr val="F3F3F3"/>
                    </a:solidFill>
                  </a:tcPr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Oculus Prime</a:t>
                      </a:r>
                    </a:p>
                  </a:txBody>
                  <a:tcPr marT="0" marB="0" marR="0" marL="0" anchor="ctr">
                    <a:solidFill>
                      <a:srgbClr val="F3F3F3"/>
                    </a:solidFill>
                  </a:tcPr>
                </a:tc>
                <a:tc hMerge="1"/>
              </a:tr>
              <a:tr h="2996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Selection Criteria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Weight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Rating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Weighted Score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Rating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Weighted Score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Rating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Weighted Score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Rating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100"/>
                        <a:t>Weighted Score</a:t>
                      </a:r>
                    </a:p>
                  </a:txBody>
                  <a:tcPr marT="0" marB="0" marR="0" marL="0" anchor="ctr"/>
                </a:tc>
              </a:tr>
              <a:tr h="299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Cost/quantity available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15%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3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0.45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8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1.2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2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0.3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/>
                        <a:t>0.75</a:t>
                      </a:r>
                    </a:p>
                  </a:txBody>
                  <a:tcPr marT="0" marB="0" marR="0" marL="0" anchor="ctr"/>
                </a:tc>
              </a:tr>
              <a:tr h="299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Processing Capability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20%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9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1.8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4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0.8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6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1.2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7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/>
                        <a:t>1.4</a:t>
                      </a:r>
                    </a:p>
                  </a:txBody>
                  <a:tcPr marT="0" marB="0" marR="0" marL="0" anchor="ctr"/>
                </a:tc>
              </a:tr>
              <a:tr h="1498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Mobility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10%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6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0.6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7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/>
                        <a:t>0.7</a:t>
                      </a:r>
                    </a:p>
                  </a:txBody>
                  <a:tcPr marT="0" marB="0" marR="0" marL="0" anchor="ctr"/>
                </a:tc>
              </a:tr>
              <a:tr h="299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Capacity for Modification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5%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9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0.45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7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0.35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9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0.45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/>
                        <a:t>0.05</a:t>
                      </a:r>
                    </a:p>
                  </a:txBody>
                  <a:tcPr marT="0" marB="0" marR="0" marL="0" anchor="ctr"/>
                </a:tc>
              </a:tr>
              <a:tr h="299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Sensors Provided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15%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8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1.2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0.75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4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0.6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/>
                        <a:t>0.75</a:t>
                      </a:r>
                    </a:p>
                  </a:txBody>
                  <a:tcPr marT="0" marB="0" marR="0" marL="0" anchor="ctr"/>
                </a:tc>
              </a:tr>
              <a:tr h="1498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Portability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5%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7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0.35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8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0.4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0.25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3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/>
                        <a:t>0.15</a:t>
                      </a:r>
                    </a:p>
                  </a:txBody>
                  <a:tcPr marT="0" marB="0" marR="0" marL="0" anchor="ctr"/>
                </a:tc>
              </a:tr>
              <a:tr h="299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Sensor Accuracy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15%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8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1.2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7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1.05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6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0.9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6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/>
                        <a:t>0.9</a:t>
                      </a:r>
                    </a:p>
                  </a:txBody>
                  <a:tcPr marT="0" marB="0" marR="0" marL="0" anchor="ctr"/>
                </a:tc>
              </a:tr>
              <a:tr h="299625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Strategy Compliance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15%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8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1.2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4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0.6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6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0.9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6</a:t>
                      </a:r>
                    </a:p>
                  </a:txBody>
                  <a:tcPr marT="0" marB="0" marR="0" marL="0" anchor="ctr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100"/>
                        <a:t>0.9</a:t>
                      </a:r>
                    </a:p>
                  </a:txBody>
                  <a:tcPr marT="0" marB="0" marR="0" marL="0" anchor="ctr"/>
                </a:tc>
              </a:tr>
              <a:tr h="299625">
                <a:tc gridSpan="2">
                  <a:txBody>
                    <a:bodyPr>
                      <a:noAutofit/>
                    </a:bodyPr>
                    <a:lstStyle/>
                    <a:p>
                      <a:pPr lvl="0" rtl="0" algn="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1000"/>
                    </a:p>
                    <a:p>
                      <a:pPr lvl="0" rtl="0" algn="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Total Score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7.25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5.65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5.1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5.6</a:t>
                      </a:r>
                    </a:p>
                  </a:txBody>
                  <a:tcPr marT="0" marB="0" marR="0" marL="0" anchor="ctr"/>
                </a:tc>
                <a:tc hMerge="1"/>
              </a:tr>
              <a:tr h="299625">
                <a:tc gridSpan="2">
                  <a:txBody>
                    <a:bodyPr>
                      <a:noAutofit/>
                    </a:bodyPr>
                    <a:lstStyle/>
                    <a:p>
                      <a:pPr lvl="0" rtl="0" algn="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1000"/>
                    </a:p>
                    <a:p>
                      <a:pPr lvl="0" rtl="0" algn="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Rank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1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2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4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3</a:t>
                      </a:r>
                    </a:p>
                  </a:txBody>
                  <a:tcPr marT="0" marB="0" marR="0" marL="0" anchor="ctr"/>
                </a:tc>
                <a:tc hMerge="1"/>
              </a:tr>
              <a:tr h="299625">
                <a:tc gridSpan="2">
                  <a:txBody>
                    <a:bodyPr>
                      <a:noAutofit/>
                    </a:bodyPr>
                    <a:lstStyle/>
                    <a:p>
                      <a:pPr lvl="0" rtl="0" algn="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b="1" sz="1000"/>
                    </a:p>
                    <a:p>
                      <a:pPr lvl="0" rtl="0" algn="r">
                        <a:spcBef>
                          <a:spcPts val="0"/>
                        </a:spcBef>
                        <a:buNone/>
                      </a:pPr>
                      <a:r>
                        <a:rPr b="1" lang="en" sz="1000"/>
                        <a:t>Status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Develop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Reject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Reject</a:t>
                      </a:r>
                    </a:p>
                  </a:txBody>
                  <a:tcPr marT="0" marB="0" marR="0" marL="0" anchor="ctr"/>
                </a:tc>
                <a:tc hMerge="1"/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 sz="1000"/>
                        <a:t>Reject</a:t>
                      </a:r>
                    </a:p>
                  </a:txBody>
                  <a:tcPr marT="0" marB="0" marR="0" marL="0" anchor="ctr"/>
                </a:tc>
                <a:tc hMerge="1"/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